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72" r:id="rId3"/>
    <p:sldId id="257" r:id="rId4"/>
    <p:sldId id="270" r:id="rId5"/>
    <p:sldId id="271" r:id="rId6"/>
    <p:sldId id="258" r:id="rId7"/>
    <p:sldId id="259" r:id="rId8"/>
    <p:sldId id="269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D7600-C2C3-4472-AE9A-4FB5E3B29958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33C86-2C5C-4EAF-82F5-3D106C6F3B8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6DD800-C4EF-4045-90DC-89BEEDC6E6F1}" type="slidenum">
              <a:rPr lang="zh-CN" altLang="en-US" smtClean="0">
                <a:ea typeface="宋体" charset="-122"/>
              </a:rPr>
              <a:pPr/>
              <a:t>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634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134749-04EF-4D44-8D6B-A7FFF5C43261}" type="slidenum">
              <a:rPr lang="zh-CN" altLang="en-US" smtClean="0">
                <a:ea typeface="宋体" charset="-122"/>
              </a:rPr>
              <a:pPr/>
              <a:t>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675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D2EF3D-672D-45DD-90D7-EC8314D4A32B}" type="slidenum">
              <a:rPr lang="zh-CN" altLang="en-US" smtClean="0">
                <a:latin typeface="Arial" pitchFamily="34" charset="0"/>
              </a:rPr>
              <a:pPr/>
              <a:t>4</a:t>
            </a:fld>
            <a:endParaRPr lang="zh-CN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730C8D-BF31-4CA5-9FA4-91EEB449A8A9}" type="slidenum">
              <a:rPr lang="zh-CN" altLang="en-US" smtClean="0">
                <a:latin typeface="Arial" pitchFamily="34" charset="0"/>
              </a:rPr>
              <a:pPr/>
              <a:t>5</a:t>
            </a:fld>
            <a:endParaRPr lang="zh-CN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727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3D0AA5-58D1-454E-A632-721A305D5618}" type="slidenum">
              <a:rPr lang="zh-CN" altLang="en-US" smtClean="0">
                <a:latin typeface="Arial" pitchFamily="34" charset="0"/>
              </a:rPr>
              <a:pPr/>
              <a:t>8</a:t>
            </a:fld>
            <a:endParaRPr lang="zh-CN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63A0-B2C2-43EB-88AE-1E22B60BD965}" type="datetime1">
              <a:rPr lang="zh-CN" altLang="en-US"/>
              <a:pPr>
                <a:defRPr/>
              </a:pPr>
              <a:t>2015/4/25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010400" y="6572250"/>
            <a:ext cx="2133600" cy="285750"/>
          </a:xfrm>
        </p:spPr>
        <p:txBody>
          <a:bodyPr/>
          <a:lstStyle>
            <a:lvl1pPr>
              <a:defRPr sz="1600" b="1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C8E4F1-9084-4132-9EED-FDB3CF320D9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9911C-704D-45A5-ADA6-5E0E98D27C7E}" type="slidenum">
              <a:rPr lang="zh-CN" altLang="en-US" smtClean="0">
                <a:ea typeface="宋体" charset="-122"/>
              </a:rPr>
              <a:pPr/>
              <a:t>1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15363" name="矩形 5"/>
          <p:cNvSpPr>
            <a:spLocks noChangeArrowheads="1"/>
          </p:cNvSpPr>
          <p:nvPr/>
        </p:nvSpPr>
        <p:spPr bwMode="auto">
          <a:xfrm>
            <a:off x="179388" y="188913"/>
            <a:ext cx="305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i="1">
                <a:solidFill>
                  <a:schemeClr val="bg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一、专利检索概述</a:t>
            </a:r>
            <a:endParaRPr lang="en-US" altLang="zh-CN" sz="2800" b="1" i="1">
              <a:solidFill>
                <a:schemeClr val="bg1"/>
              </a:solidFill>
              <a:latin typeface="Times New Roman" pitchFamily="18" charset="0"/>
              <a:ea typeface="华文中宋" pitchFamily="2" charset="-122"/>
              <a:cs typeface="Times New Roman" pitchFamily="18" charset="0"/>
            </a:endParaRPr>
          </a:p>
        </p:txBody>
      </p:sp>
      <p:sp>
        <p:nvSpPr>
          <p:cNvPr id="15364" name="矩形 3"/>
          <p:cNvSpPr>
            <a:spLocks noChangeArrowheads="1"/>
          </p:cNvSpPr>
          <p:nvPr/>
        </p:nvSpPr>
        <p:spPr bwMode="auto">
          <a:xfrm>
            <a:off x="7072313" y="214313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专利分析阶段</a:t>
            </a:r>
            <a:endParaRPr lang="en-US" altLang="zh-CN" sz="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5" name="矩形 5"/>
          <p:cNvSpPr>
            <a:spLocks noChangeArrowheads="1"/>
          </p:cNvSpPr>
          <p:nvPr/>
        </p:nvSpPr>
        <p:spPr bwMode="auto">
          <a:xfrm>
            <a:off x="7358063" y="642938"/>
            <a:ext cx="1416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专利分析内容</a:t>
            </a:r>
            <a:endParaRPr lang="en-US" altLang="zh-CN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2952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zh-CN" altLang="en-US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表格检索（中国）</a:t>
            </a: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  <p:pic>
        <p:nvPicPr>
          <p:cNvPr id="15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268413"/>
            <a:ext cx="662463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659563" y="1125538"/>
            <a:ext cx="24844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b="1" kern="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20</a:t>
            </a:r>
            <a:r>
              <a:rPr lang="zh-CN" altLang="en-US" sz="1400" b="1" kern="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个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检索入口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、系统提示各入口输入格式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1400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、支持全文检索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、各字段间默认为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逻辑与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的关系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 字段内支持模糊检索，模糊检索的通配符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“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%”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（代表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0-n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个字符）和“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?”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（代表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个字符）</a:t>
            </a:r>
            <a:endParaRPr lang="en-US" altLang="zh-CN" sz="1400" kern="0" dirty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、支持字段内的逻辑运算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and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or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not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1400" kern="0" dirty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、支持字段间逻辑组配运算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              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  <p:sp>
        <p:nvSpPr>
          <p:cNvPr id="21" name="矩形 20"/>
          <p:cNvSpPr/>
          <p:nvPr/>
        </p:nvSpPr>
        <p:spPr>
          <a:xfrm>
            <a:off x="395288" y="4437063"/>
            <a:ext cx="4608512" cy="57626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2420938"/>
            <a:ext cx="3384550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373688"/>
            <a:ext cx="6762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135512-1289-430C-ACD6-C392A95F3D01}" type="slidenum">
              <a:rPr lang="zh-CN" altLang="en-US" smtClean="0">
                <a:ea typeface="宋体" charset="-122"/>
              </a:rPr>
              <a:pPr/>
              <a:t>2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16387" name="矩形 5"/>
          <p:cNvSpPr>
            <a:spLocks noChangeArrowheads="1"/>
          </p:cNvSpPr>
          <p:nvPr/>
        </p:nvSpPr>
        <p:spPr bwMode="auto">
          <a:xfrm>
            <a:off x="179388" y="188913"/>
            <a:ext cx="305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i="1">
                <a:solidFill>
                  <a:schemeClr val="bg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一、专利检索概述</a:t>
            </a:r>
            <a:endParaRPr lang="en-US" altLang="zh-CN" sz="2800" b="1" i="1">
              <a:solidFill>
                <a:schemeClr val="bg1"/>
              </a:solidFill>
              <a:latin typeface="Times New Roman" pitchFamily="18" charset="0"/>
              <a:ea typeface="华文中宋" pitchFamily="2" charset="-122"/>
              <a:cs typeface="Times New Roman" pitchFamily="18" charset="0"/>
            </a:endParaRPr>
          </a:p>
        </p:txBody>
      </p:sp>
      <p:sp>
        <p:nvSpPr>
          <p:cNvPr id="16388" name="矩形 3"/>
          <p:cNvSpPr>
            <a:spLocks noChangeArrowheads="1"/>
          </p:cNvSpPr>
          <p:nvPr/>
        </p:nvSpPr>
        <p:spPr bwMode="auto">
          <a:xfrm>
            <a:off x="7072313" y="214313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专利分析阶段</a:t>
            </a:r>
            <a:endParaRPr lang="en-US" altLang="zh-CN" sz="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389" name="矩形 5"/>
          <p:cNvSpPr>
            <a:spLocks noChangeArrowheads="1"/>
          </p:cNvSpPr>
          <p:nvPr/>
        </p:nvSpPr>
        <p:spPr bwMode="auto">
          <a:xfrm>
            <a:off x="7358063" y="642938"/>
            <a:ext cx="1416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专利分析内容</a:t>
            </a:r>
            <a:endParaRPr lang="en-US" altLang="zh-CN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2952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zh-CN" altLang="en-US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表格检索（国外）</a:t>
            </a: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  <p:pic>
        <p:nvPicPr>
          <p:cNvPr id="16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412875"/>
            <a:ext cx="5545137" cy="367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084888" y="1268413"/>
            <a:ext cx="28797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b="1" kern="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12</a:t>
            </a:r>
            <a:r>
              <a:rPr lang="zh-CN" altLang="en-US" sz="1400" b="1" kern="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个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检索入口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、系统提示各入口输入格式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、各字段间默认为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逻辑与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的关系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 字段内支持模糊检索，模糊检索的通配符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“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%”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（代表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0-n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个字符）和“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?”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（代表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个字符）</a:t>
            </a:r>
            <a:endParaRPr lang="en-US" altLang="zh-CN" sz="1400" kern="0" dirty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、支持字段内的逻辑运算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and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or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not</a:t>
            </a:r>
            <a:r>
              <a:rPr lang="zh-CN" altLang="en-US" sz="1400" kern="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1400" kern="0" dirty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1400" kern="0" dirty="0">
                <a:latin typeface="华文中宋" pitchFamily="2" charset="-122"/>
                <a:ea typeface="华文中宋" pitchFamily="2" charset="-122"/>
              </a:rPr>
              <a:t>、支持字段间逻辑组配运算</a:t>
            </a:r>
            <a:endParaRPr lang="en-US" altLang="zh-CN" sz="1400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latin typeface="华文中宋" pitchFamily="2" charset="-122"/>
                <a:ea typeface="华文中宋" pitchFamily="2" charset="-122"/>
              </a:rPr>
              <a:t>              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400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日期占位符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09DA2D5-5735-4EA0-B0D1-1B4DBA7126E7}" type="datetime1">
              <a:rPr lang="zh-CN" altLang="en-US" smtClean="0">
                <a:latin typeface="微软雅黑" pitchFamily="34" charset="-122"/>
                <a:ea typeface="微软雅黑" pitchFamily="34" charset="-122"/>
              </a:rPr>
              <a:pPr/>
              <a:t>2015/4/25</a:t>
            </a:fld>
            <a:endParaRPr lang="zh-CN" altLang="en-US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55BA6-DD0F-47C0-A8F6-CA28F91680D2}" type="slidenum">
              <a:rPr lang="zh-CN" altLang="en-US" smtClean="0">
                <a:latin typeface="微软雅黑" pitchFamily="34" charset="-122"/>
                <a:ea typeface="微软雅黑" pitchFamily="34" charset="-122"/>
              </a:rPr>
              <a:pPr/>
              <a:t>3</a:t>
            </a:fld>
            <a:endParaRPr lang="zh-CN" altLang="en-US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964" name="内容占位符 2"/>
          <p:cNvSpPr txBox="1">
            <a:spLocks/>
          </p:cNvSpPr>
          <p:nvPr/>
        </p:nvSpPr>
        <p:spPr bwMode="auto">
          <a:xfrm>
            <a:off x="457200" y="1357313"/>
            <a:ext cx="822960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</a:pPr>
            <a:r>
              <a:rPr lang="zh-CN" altLang="en-US" sz="2800" dirty="0" smtClean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常用算符</a:t>
            </a:r>
            <a:endParaRPr lang="en-US" altLang="zh-CN" sz="2800" dirty="0" smtClean="0">
              <a:solidFill>
                <a:srgbClr val="7030A0"/>
              </a:solidFill>
              <a:latin typeface="华文中宋" pitchFamily="2" charset="-122"/>
              <a:ea typeface="华文中宋" pitchFamily="2" charset="-122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US" altLang="zh-CN" sz="2800" dirty="0" smtClean="0">
                <a:latin typeface="华文中宋" pitchFamily="2" charset="-122"/>
                <a:ea typeface="华文中宋" pitchFamily="2" charset="-122"/>
              </a:rPr>
              <a:t>%</a:t>
            </a:r>
            <a:endParaRPr lang="en-US" altLang="zh-CN" sz="2800" dirty="0">
              <a:latin typeface="华文中宋" pitchFamily="2" charset="-122"/>
              <a:ea typeface="华文中宋" pitchFamily="2" charset="-122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zh-CN" altLang="en-US" sz="2800" dirty="0">
                <a:latin typeface="华文中宋" pitchFamily="2" charset="-122"/>
                <a:ea typeface="华文中宋" pitchFamily="2" charset="-122"/>
              </a:rPr>
              <a:t>？</a:t>
            </a:r>
            <a:endParaRPr lang="en-US" sz="2800" dirty="0">
              <a:latin typeface="华文中宋" pitchFamily="2" charset="-122"/>
              <a:ea typeface="华文中宋" pitchFamily="2" charset="-122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US" altLang="zh-CN" sz="2800" dirty="0">
                <a:latin typeface="华文中宋" pitchFamily="2" charset="-122"/>
                <a:ea typeface="华文中宋" pitchFamily="2" charset="-122"/>
              </a:rPr>
              <a:t>And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US" altLang="zh-CN" sz="2800" dirty="0">
                <a:latin typeface="华文中宋" pitchFamily="2" charset="-122"/>
                <a:ea typeface="华文中宋" pitchFamily="2" charset="-122"/>
              </a:rPr>
              <a:t>Or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en-US" altLang="zh-CN" sz="2800" dirty="0">
                <a:latin typeface="华文中宋" pitchFamily="2" charset="-122"/>
                <a:ea typeface="华文中宋" pitchFamily="2" charset="-122"/>
              </a:rPr>
              <a:t>Not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zh-CN" altLang="en-US" sz="2800" dirty="0">
                <a:latin typeface="华文中宋" pitchFamily="2" charset="-122"/>
                <a:ea typeface="华文中宋" pitchFamily="2" charset="-122"/>
              </a:rPr>
              <a:t>格式：英文半角输入</a:t>
            </a:r>
            <a:endParaRPr lang="en-US" altLang="zh-CN" sz="28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0967" name="矩形 5"/>
          <p:cNvSpPr>
            <a:spLocks noChangeArrowheads="1"/>
          </p:cNvSpPr>
          <p:nvPr/>
        </p:nvSpPr>
        <p:spPr bwMode="auto">
          <a:xfrm>
            <a:off x="179388" y="188913"/>
            <a:ext cx="53213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i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二、平台检索功能</a:t>
            </a:r>
          </a:p>
          <a:p>
            <a:endParaRPr lang="zh-CN" altLang="en-US" sz="2800" b="1" i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5786438" y="214313"/>
            <a:ext cx="3357562" cy="7254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zh-CN" altLang="en-US" sz="3000" kern="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检索表达式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554E0C-6F33-48AA-83A2-767C30932403}" type="slidenum">
              <a:rPr lang="zh-CN" altLang="en-US" smtClean="0">
                <a:latin typeface="Arial" pitchFamily="34" charset="0"/>
              </a:rPr>
              <a:pPr/>
              <a:t>4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84213" y="981075"/>
            <a:ext cx="7747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zh-CN" altLang="en-US" sz="2000" kern="0" dirty="0" smtClean="0">
                <a:latin typeface="华文中宋" pitchFamily="2" charset="-122"/>
                <a:ea typeface="华文中宋" pitchFamily="2" charset="-122"/>
              </a:rPr>
              <a:t>关键词对应的检索字段：</a:t>
            </a:r>
            <a:endParaRPr lang="en-US" altLang="zh-CN" sz="2000" kern="0" dirty="0" smtClean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2000" kern="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000" kern="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名称、摘要、权利要求书、说明书；</a:t>
            </a:r>
            <a:r>
              <a:rPr lang="zh-CN" altLang="en-US" sz="2000" kern="0" dirty="0" smtClean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主权项</a:t>
            </a:r>
            <a:endParaRPr lang="en-US" altLang="zh-CN" kern="0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latin typeface="华文中宋" pitchFamily="2" charset="-122"/>
                <a:ea typeface="华文中宋" pitchFamily="2" charset="-122"/>
              </a:rPr>
              <a:t>              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276475"/>
            <a:ext cx="77533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椭圆 21"/>
          <p:cNvSpPr/>
          <p:nvPr/>
        </p:nvSpPr>
        <p:spPr>
          <a:xfrm>
            <a:off x="1692275" y="3284538"/>
            <a:ext cx="431800" cy="288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364163" y="3213100"/>
            <a:ext cx="431800" cy="287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403350" y="3573463"/>
            <a:ext cx="792163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5364163" y="3573463"/>
            <a:ext cx="431800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447BB8-0670-409A-8A67-ED55CFB34F29}" type="slidenum">
              <a:rPr lang="zh-CN" altLang="en-US" smtClean="0">
                <a:latin typeface="Arial" pitchFamily="34" charset="0"/>
              </a:rPr>
              <a:pPr/>
              <a:t>5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84213" y="981075"/>
            <a:ext cx="7747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zh-CN" altLang="en-US" sz="2000" kern="0" dirty="0" smtClean="0">
                <a:latin typeface="华文中宋" pitchFamily="2" charset="-122"/>
                <a:ea typeface="华文中宋" pitchFamily="2" charset="-122"/>
              </a:rPr>
              <a:t>分类号对应的检索字段：</a:t>
            </a:r>
            <a:endParaRPr lang="en-US" altLang="zh-CN" sz="2000" kern="0" dirty="0" smtClean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2000" kern="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2000" kern="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国际专利主分类号、国际专利分类号</a:t>
            </a:r>
            <a:endParaRPr lang="en-US" altLang="zh-CN" kern="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latin typeface="华文中宋" pitchFamily="2" charset="-122"/>
                <a:ea typeface="华文中宋" pitchFamily="2" charset="-122"/>
              </a:rPr>
              <a:t>              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endParaRPr lang="en-US" altLang="zh-CN" kern="0" dirty="0">
              <a:latin typeface="华文中宋" pitchFamily="2" charset="-122"/>
              <a:ea typeface="华文中宋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             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276475"/>
            <a:ext cx="77533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椭圆 19"/>
          <p:cNvSpPr/>
          <p:nvPr/>
        </p:nvSpPr>
        <p:spPr>
          <a:xfrm>
            <a:off x="1042988" y="4076700"/>
            <a:ext cx="1152525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4787900" y="4076700"/>
            <a:ext cx="1152525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285750" y="928688"/>
            <a:ext cx="8493125" cy="4246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lnSpc>
                <a:spcPct val="150000"/>
              </a:lnSpc>
            </a:pPr>
            <a:endParaRPr lang="en-US" altLang="zh-CN" sz="2000" dirty="0"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表达式撰写规则注意事项：</a:t>
            </a:r>
            <a:endParaRPr lang="en-US" altLang="zh-CN" sz="2000" b="1" dirty="0">
              <a:solidFill>
                <a:srgbClr val="7030A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zh-CN" sz="2000" dirty="0">
                <a:latin typeface="华文中宋" pitchFamily="2" charset="-122"/>
                <a:ea typeface="华文中宋" pitchFamily="2" charset="-122"/>
              </a:rPr>
              <a:t>关键词和分类号两端需要使用</a:t>
            </a:r>
            <a:r>
              <a:rPr 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单引号</a:t>
            </a:r>
            <a:r>
              <a:rPr lang="zh-CN" sz="2000" dirty="0">
                <a:latin typeface="华文中宋" pitchFamily="2" charset="-122"/>
                <a:ea typeface="华文中宋" pitchFamily="2" charset="-122"/>
              </a:rPr>
              <a:t>引起来的情况：</a:t>
            </a: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①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对于英文表达式，如果一个检索词的两个单词间存在空格时在检索词</a:t>
            </a:r>
            <a:endParaRPr lang="en-US" altLang="zh-CN" sz="2000" dirty="0"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两端用单引号括起来</a:t>
            </a:r>
            <a:endParaRPr lang="en-US" altLang="zh-CN" sz="2000" dirty="0"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=(bathtub% or 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'bath tub%' 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'bath-tub%')</a:t>
            </a:r>
            <a:endParaRPr lang="zh-CN" altLang="en-US" sz="2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②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检索词中包含斜杠、减号、加号时在检索词两端用单引号括起来</a:t>
            </a:r>
            <a:endParaRPr lang="en-US" altLang="zh-CN" sz="2000" dirty="0"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=(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血管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) and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分类号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=(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'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A61K35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/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78%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'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 or 'A61K35/8%')</a:t>
            </a:r>
            <a:endParaRPr lang="zh-CN" altLang="en-US" sz="2000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③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检索词中包含单引号时需要使用一个问号替换单引号进行匹配</a:t>
            </a: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4786313" y="142875"/>
            <a:ext cx="3643312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检索技术及应用实例</a:t>
            </a:r>
            <a:r>
              <a:rPr lang="en-US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989" name="矩形 5"/>
          <p:cNvSpPr>
            <a:spLocks noChangeArrowheads="1"/>
          </p:cNvSpPr>
          <p:nvPr/>
        </p:nvSpPr>
        <p:spPr bwMode="auto">
          <a:xfrm>
            <a:off x="179388" y="188913"/>
            <a:ext cx="53213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i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二、平台检索功能</a:t>
            </a:r>
          </a:p>
          <a:p>
            <a:endParaRPr lang="zh-CN" altLang="en-US" sz="2800" b="1" i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矩形 3"/>
          <p:cNvSpPr>
            <a:spLocks noChangeArrowheads="1"/>
          </p:cNvSpPr>
          <p:nvPr/>
        </p:nvSpPr>
        <p:spPr bwMode="auto">
          <a:xfrm>
            <a:off x="571500" y="1071563"/>
            <a:ext cx="785812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、表达式中括号使用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半角</a:t>
            </a:r>
            <a:endParaRPr lang="en-US" altLang="zh-CN" sz="2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血管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 and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分类号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'A61K35/78%' or 'A61K35/8%'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endParaRPr lang="zh-CN" altLang="en-US" sz="2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、字段名称中括号使用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全角</a:t>
            </a:r>
            <a:endParaRPr lang="en-US" altLang="zh-CN" sz="2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申请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专利权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人</a:t>
            </a:r>
            <a:r>
              <a:rPr lang="en-US" altLang="zh-CN" sz="2000" dirty="0" smtClean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=('ROLLS ROYCE')</a:t>
            </a:r>
            <a:endParaRPr lang="zh-CN" altLang="en-US" sz="2000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、表达式中检索词与逻辑运算符之间要有一个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空格</a:t>
            </a:r>
            <a:endParaRPr lang="en-US" altLang="zh-CN" sz="2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=(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淋浴器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洗浴器 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淋浴柱 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沐浴器 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淋浴屏</a:t>
            </a:r>
            <a:r>
              <a:rPr lang="en-US" altLang="zh-CN" sz="2000" dirty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endParaRPr lang="zh-CN" altLang="en-US" sz="2000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zh-CN" altLang="en-US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多字段联合检索书写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时逗号应使用半角逗号，半角加号，半角等号</a:t>
            </a:r>
            <a:endParaRPr lang="en-US" altLang="zh-CN" sz="2000" dirty="0">
              <a:latin typeface="华文中宋" pitchFamily="2" charset="-122"/>
              <a:ea typeface="华文中宋" pitchFamily="2" charset="-122"/>
            </a:endParaRP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摘要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主权项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+=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血管</a:t>
            </a:r>
            <a:r>
              <a:rPr 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心脏</a:t>
            </a:r>
            <a:r>
              <a:rPr 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心血管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indent="304800">
              <a:lnSpc>
                <a:spcPct val="150000"/>
              </a:lnSpc>
            </a:pP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2000" dirty="0">
                <a:latin typeface="华文中宋" pitchFamily="2" charset="-122"/>
                <a:ea typeface="华文中宋" pitchFamily="2" charset="-122"/>
              </a:rPr>
              <a:t>、分类号后都需要加</a:t>
            </a:r>
            <a:r>
              <a:rPr lang="en-US" altLang="zh-CN" sz="2000" dirty="0">
                <a:latin typeface="华文中宋" pitchFamily="2" charset="-122"/>
                <a:ea typeface="华文中宋" pitchFamily="2" charset="-122"/>
              </a:rPr>
              <a:t>%</a:t>
            </a:r>
          </a:p>
          <a:p>
            <a:pPr indent="304800">
              <a:lnSpc>
                <a:spcPct val="150000"/>
              </a:lnSpc>
            </a:pPr>
            <a:r>
              <a:rPr lang="zh-CN" altLang="en-US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分类号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=(A61H33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%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 or A47K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%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 or E03C</a:t>
            </a:r>
            <a:r>
              <a:rPr lang="en-US" altLang="zh-CN" sz="2000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%</a:t>
            </a:r>
            <a:r>
              <a:rPr lang="en-US" altLang="zh-CN" sz="2000" dirty="0">
                <a:solidFill>
                  <a:srgbClr val="317CD7"/>
                </a:solidFill>
                <a:latin typeface="华文中宋" pitchFamily="2" charset="-122"/>
                <a:ea typeface="华文中宋" pitchFamily="2" charset="-122"/>
              </a:rPr>
              <a:t> or A61H35%)</a:t>
            </a:r>
            <a:endParaRPr lang="zh-CN" altLang="en-US" sz="2000" dirty="0">
              <a:solidFill>
                <a:srgbClr val="317CD7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38C065-8365-4511-A35F-0618D704B262}" type="slidenum">
              <a:rPr lang="zh-CN" altLang="en-US" smtClean="0">
                <a:latin typeface="Arial" pitchFamily="34" charset="0"/>
              </a:rPr>
              <a:pPr/>
              <a:t>8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30723" name="矩形 5"/>
          <p:cNvSpPr>
            <a:spLocks noChangeArrowheads="1"/>
          </p:cNvSpPr>
          <p:nvPr/>
        </p:nvSpPr>
        <p:spPr bwMode="auto">
          <a:xfrm>
            <a:off x="179388" y="188913"/>
            <a:ext cx="305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i="1">
                <a:solidFill>
                  <a:schemeClr val="bg1"/>
                </a:solidFill>
                <a:latin typeface="Times New Roman" pitchFamily="18" charset="0"/>
                <a:ea typeface="华文中宋" pitchFamily="2" charset="-122"/>
                <a:cs typeface="Times New Roman" pitchFamily="18" charset="0"/>
              </a:rPr>
              <a:t>一、专利检索概述</a:t>
            </a:r>
            <a:endParaRPr lang="en-US" altLang="zh-CN" sz="2800" b="1" i="1">
              <a:solidFill>
                <a:schemeClr val="bg1"/>
              </a:solidFill>
              <a:latin typeface="Times New Roman" pitchFamily="18" charset="0"/>
              <a:ea typeface="华文中宋" pitchFamily="2" charset="-122"/>
              <a:cs typeface="Times New Roman" pitchFamily="18" charset="0"/>
            </a:endParaRPr>
          </a:p>
        </p:txBody>
      </p:sp>
      <p:sp>
        <p:nvSpPr>
          <p:cNvPr id="30724" name="矩形 3"/>
          <p:cNvSpPr>
            <a:spLocks noChangeArrowheads="1"/>
          </p:cNvSpPr>
          <p:nvPr/>
        </p:nvSpPr>
        <p:spPr bwMode="auto">
          <a:xfrm>
            <a:off x="7072313" y="214313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专利分析阶段</a:t>
            </a:r>
            <a:endParaRPr lang="en-US" altLang="zh-CN" sz="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725" name="矩形 5"/>
          <p:cNvSpPr>
            <a:spLocks noChangeArrowheads="1"/>
          </p:cNvSpPr>
          <p:nvPr/>
        </p:nvSpPr>
        <p:spPr bwMode="auto">
          <a:xfrm>
            <a:off x="7358063" y="642938"/>
            <a:ext cx="1416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1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专利分析内容</a:t>
            </a:r>
            <a:endParaRPr lang="en-US" altLang="zh-CN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755576" y="1988840"/>
            <a:ext cx="81375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buSzPct val="60000"/>
            </a:pP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摘要</a:t>
            </a:r>
            <a:r>
              <a:rPr lang="en-US" altLang="zh-CN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权利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要求书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+=(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密封 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封装 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包封 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or 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塑封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) and 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名称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摘要</a:t>
            </a:r>
            <a:r>
              <a:rPr lang="en-US" altLang="zh-CN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权利要求书</a:t>
            </a:r>
            <a:r>
              <a:rPr lang="en-US" altLang="zh-CN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+=(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半导体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) </a:t>
            </a:r>
            <a:r>
              <a:rPr lang="en-US" altLang="zh-CN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and 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分</a:t>
            </a:r>
            <a:r>
              <a:rPr lang="zh-CN" altLang="en-US" sz="20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类</a:t>
            </a:r>
            <a:r>
              <a:rPr lang="zh-CN" altLang="en-US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号</a:t>
            </a:r>
            <a:r>
              <a:rPr lang="en-US" altLang="zh-CN" sz="2000" dirty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=(H01L21% or H01L23%)</a:t>
            </a:r>
          </a:p>
          <a:p>
            <a:pPr marL="342900" indent="-342900">
              <a:lnSpc>
                <a:spcPct val="130000"/>
              </a:lnSpc>
              <a:buSzPct val="60000"/>
            </a:pPr>
            <a:endParaRPr lang="zh-CN" altLang="en-US" sz="2000" dirty="0">
              <a:solidFill>
                <a:schemeClr val="accent2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547</Words>
  <Application>Microsoft Office PowerPoint</Application>
  <PresentationFormat>全屏显示(4:3)</PresentationFormat>
  <Paragraphs>87</Paragraphs>
  <Slides>8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wangke</dc:creator>
  <cp:lastModifiedBy>lenovo</cp:lastModifiedBy>
  <cp:revision>12</cp:revision>
  <dcterms:created xsi:type="dcterms:W3CDTF">2015-04-20T07:11:42Z</dcterms:created>
  <dcterms:modified xsi:type="dcterms:W3CDTF">2015-04-25T03:24:31Z</dcterms:modified>
</cp:coreProperties>
</file>